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9" r:id="rId2"/>
    <p:sldId id="295" r:id="rId3"/>
    <p:sldId id="296" r:id="rId4"/>
    <p:sldId id="288" r:id="rId5"/>
    <p:sldId id="293" r:id="rId6"/>
    <p:sldId id="265" r:id="rId7"/>
    <p:sldId id="291" r:id="rId8"/>
    <p:sldId id="260" r:id="rId9"/>
    <p:sldId id="292" r:id="rId10"/>
    <p:sldId id="294" r:id="rId11"/>
    <p:sldId id="273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8E697E-4769-BD4F-B621-33A8BD8811E9}" v="15" dt="2025-05-22T18:45:00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732"/>
  </p:normalViewPr>
  <p:slideViewPr>
    <p:cSldViewPr snapToGrid="0">
      <p:cViewPr varScale="1">
        <p:scale>
          <a:sx n="125" d="100"/>
          <a:sy n="125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David Lankes" userId="2e8cc1c5-91c5-423f-a42f-30533373732f" providerId="ADAL" clId="{818E697E-4769-BD4F-B621-33A8BD8811E9}"/>
    <pc:docChg chg="custSel modSld sldOrd modMainMaster">
      <pc:chgData name="R. David Lankes" userId="2e8cc1c5-91c5-423f-a42f-30533373732f" providerId="ADAL" clId="{818E697E-4769-BD4F-B621-33A8BD8811E9}" dt="2025-06-03T16:32:09.821" v="71" actId="207"/>
      <pc:docMkLst>
        <pc:docMk/>
      </pc:docMkLst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1349404454" sldId="260"/>
        </pc:sldMkLst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3965736991" sldId="265"/>
        </pc:sldMkLst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1875602459" sldId="273"/>
        </pc:sldMkLst>
      </pc:sldChg>
      <pc:sldChg chg="ord modTransition">
        <pc:chgData name="R. David Lankes" userId="2e8cc1c5-91c5-423f-a42f-30533373732f" providerId="ADAL" clId="{818E697E-4769-BD4F-B621-33A8BD8811E9}" dt="2025-05-22T19:51:36.345" v="70" actId="20578"/>
        <pc:sldMkLst>
          <pc:docMk/>
          <pc:sldMk cId="3088206730" sldId="288"/>
        </pc:sldMkLst>
      </pc:sldChg>
      <pc:sldChg chg="addSp delSp modSp mod modTransition modClrScheme chgLayout">
        <pc:chgData name="R. David Lankes" userId="2e8cc1c5-91c5-423f-a42f-30533373732f" providerId="ADAL" clId="{818E697E-4769-BD4F-B621-33A8BD8811E9}" dt="2025-05-22T18:45:00.877" v="64"/>
        <pc:sldMkLst>
          <pc:docMk/>
          <pc:sldMk cId="3920514385" sldId="289"/>
        </pc:sldMkLst>
        <pc:spChg chg="add mod ord">
          <ac:chgData name="R. David Lankes" userId="2e8cc1c5-91c5-423f-a42f-30533373732f" providerId="ADAL" clId="{818E697E-4769-BD4F-B621-33A8BD8811E9}" dt="2025-05-22T18:35:42.946" v="42" actId="27636"/>
          <ac:spMkLst>
            <pc:docMk/>
            <pc:sldMk cId="3920514385" sldId="289"/>
            <ac:spMk id="5" creationId="{4912A82E-C66D-8B90-98DF-5F7415F2DDCA}"/>
          </ac:spMkLst>
        </pc:spChg>
        <pc:picChg chg="add mod">
          <ac:chgData name="R. David Lankes" userId="2e8cc1c5-91c5-423f-a42f-30533373732f" providerId="ADAL" clId="{818E697E-4769-BD4F-B621-33A8BD8811E9}" dt="2025-05-22T18:36:42.685" v="54"/>
          <ac:picMkLst>
            <pc:docMk/>
            <pc:sldMk cId="3920514385" sldId="289"/>
            <ac:picMk id="6" creationId="{93F63049-B5DE-E69C-3C2E-46E6DE639955}"/>
          </ac:picMkLst>
        </pc:picChg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3918955963" sldId="291"/>
        </pc:sldMkLst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663664093" sldId="292"/>
        </pc:sldMkLst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917003121" sldId="293"/>
        </pc:sldMkLst>
      </pc:sldChg>
      <pc:sldChg chg="delSp modSp mod modTransition">
        <pc:chgData name="R. David Lankes" userId="2e8cc1c5-91c5-423f-a42f-30533373732f" providerId="ADAL" clId="{818E697E-4769-BD4F-B621-33A8BD8811E9}" dt="2025-05-22T19:50:27.362" v="67" actId="478"/>
        <pc:sldMkLst>
          <pc:docMk/>
          <pc:sldMk cId="3869225959" sldId="294"/>
        </pc:sldMkLst>
      </pc:sldChg>
      <pc:sldChg chg="ord modTransition">
        <pc:chgData name="R. David Lankes" userId="2e8cc1c5-91c5-423f-a42f-30533373732f" providerId="ADAL" clId="{818E697E-4769-BD4F-B621-33A8BD8811E9}" dt="2025-05-22T19:51:26.776" v="68" actId="20578"/>
        <pc:sldMkLst>
          <pc:docMk/>
          <pc:sldMk cId="528595399" sldId="295"/>
        </pc:sldMkLst>
      </pc:sldChg>
      <pc:sldChg chg="ord modTransition">
        <pc:chgData name="R. David Lankes" userId="2e8cc1c5-91c5-423f-a42f-30533373732f" providerId="ADAL" clId="{818E697E-4769-BD4F-B621-33A8BD8811E9}" dt="2025-05-22T19:51:30.378" v="69" actId="20578"/>
        <pc:sldMkLst>
          <pc:docMk/>
          <pc:sldMk cId="209946226" sldId="296"/>
        </pc:sldMkLst>
      </pc:sldChg>
      <pc:sldChg chg="modTransition">
        <pc:chgData name="R. David Lankes" userId="2e8cc1c5-91c5-423f-a42f-30533373732f" providerId="ADAL" clId="{818E697E-4769-BD4F-B621-33A8BD8811E9}" dt="2025-05-22T18:45:00.877" v="64"/>
        <pc:sldMkLst>
          <pc:docMk/>
          <pc:sldMk cId="1467520393" sldId="297"/>
        </pc:sldMkLst>
      </pc:sldChg>
      <pc:sldMasterChg chg="addSp delSp modSp mod">
        <pc:chgData name="R. David Lankes" userId="2e8cc1c5-91c5-423f-a42f-30533373732f" providerId="ADAL" clId="{818E697E-4769-BD4F-B621-33A8BD8811E9}" dt="2025-06-03T16:32:09.821" v="71" actId="207"/>
        <pc:sldMasterMkLst>
          <pc:docMk/>
          <pc:sldMasterMk cId="1882313243" sldId="2147483648"/>
        </pc:sldMasterMkLst>
        <pc:spChg chg="add mod">
          <ac:chgData name="R. David Lankes" userId="2e8cc1c5-91c5-423f-a42f-30533373732f" providerId="ADAL" clId="{818E697E-4769-BD4F-B621-33A8BD8811E9}" dt="2025-06-03T16:32:09.821" v="71" actId="207"/>
          <ac:spMkLst>
            <pc:docMk/>
            <pc:sldMasterMk cId="1882313243" sldId="2147483648"/>
            <ac:spMk id="10" creationId="{5B5A554E-4C38-1445-A0CA-004B20737D5D}"/>
          </ac:spMkLst>
        </pc:spChg>
      </pc:sldMasterChg>
    </pc:docChg>
  </pc:docChgLst>
  <pc:docChgLst>
    <pc:chgData name="R. David Lankes" userId="2e8cc1c5-91c5-423f-a42f-30533373732f" providerId="ADAL" clId="{7BA3A584-81F8-4E45-B9FE-9F74723EA6CE}"/>
    <pc:docChg chg="custSel modMainMaster">
      <pc:chgData name="R. David Lankes" userId="2e8cc1c5-91c5-423f-a42f-30533373732f" providerId="ADAL" clId="{7BA3A584-81F8-4E45-B9FE-9F74723EA6CE}" dt="2025-04-05T17:32:57.046" v="1"/>
      <pc:docMkLst>
        <pc:docMk/>
      </pc:docMkLst>
      <pc:sldMasterChg chg="addSp delSp modSp mod">
        <pc:chgData name="R. David Lankes" userId="2e8cc1c5-91c5-423f-a42f-30533373732f" providerId="ADAL" clId="{7BA3A584-81F8-4E45-B9FE-9F74723EA6CE}" dt="2025-04-05T17:32:57.046" v="1"/>
        <pc:sldMasterMkLst>
          <pc:docMk/>
          <pc:sldMasterMk cId="1882313243" sldId="2147483648"/>
        </pc:sldMasterMkLst>
      </pc:sldMasterChg>
    </pc:docChg>
  </pc:docChgLst>
  <pc:docChgLst>
    <pc:chgData name="R. David Lankes" userId="2e8cc1c5-91c5-423f-a42f-30533373732f" providerId="ADAL" clId="{5D4FBAB4-0FF7-9E4E-B777-8F65DA0DE877}"/>
    <pc:docChg chg="undo custSel modSld modMainMaster">
      <pc:chgData name="R. David Lankes" userId="2e8cc1c5-91c5-423f-a42f-30533373732f" providerId="ADAL" clId="{5D4FBAB4-0FF7-9E4E-B777-8F65DA0DE877}" dt="2024-11-06T23:42:21.093" v="1926"/>
      <pc:docMkLst>
        <pc:docMk/>
      </pc:docMkLst>
      <pc:sldChg chg="add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1349404454" sldId="260"/>
        </pc:sldMkLst>
      </pc:sldChg>
      <pc:sldChg chg="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3965736991" sldId="265"/>
        </pc:sldMkLst>
      </pc:sldChg>
      <pc:sldChg chg="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1875602459" sldId="273"/>
        </pc:sldMkLst>
      </pc:sldChg>
      <pc:sldChg chg="addSp del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3088206730" sldId="288"/>
        </pc:sldMkLst>
      </pc:sldChg>
      <pc:sldChg chg="addSp del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3920514385" sldId="289"/>
        </pc:sldMkLst>
      </pc:sldChg>
      <pc:sldChg chg="addSp modSp mod modTransition modAnim">
        <pc:chgData name="R. David Lankes" userId="2e8cc1c5-91c5-423f-a42f-30533373732f" providerId="ADAL" clId="{5D4FBAB4-0FF7-9E4E-B777-8F65DA0DE877}" dt="2024-11-06T23:42:21.093" v="1926"/>
        <pc:sldMkLst>
          <pc:docMk/>
          <pc:sldMk cId="3918955963" sldId="291"/>
        </pc:sldMkLst>
      </pc:sldChg>
      <pc:sldChg chg="addSp delSp modSp mod modTransition modClrScheme chgLayout">
        <pc:chgData name="R. David Lankes" userId="2e8cc1c5-91c5-423f-a42f-30533373732f" providerId="ADAL" clId="{5D4FBAB4-0FF7-9E4E-B777-8F65DA0DE877}" dt="2024-11-06T23:42:21.093" v="1926"/>
        <pc:sldMkLst>
          <pc:docMk/>
          <pc:sldMk cId="663664093" sldId="292"/>
        </pc:sldMkLst>
      </pc:sldChg>
      <pc:sldChg chg="add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917003121" sldId="293"/>
        </pc:sldMkLst>
      </pc:sldChg>
      <pc:sldChg chg="addSp del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3869225959" sldId="294"/>
        </pc:sldMkLst>
      </pc:sldChg>
      <pc:sldChg chg="add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528595399" sldId="295"/>
        </pc:sldMkLst>
      </pc:sldChg>
      <pc:sldChg chg="add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209946226" sldId="296"/>
        </pc:sldMkLst>
      </pc:sldChg>
      <pc:sldChg chg="addSp modSp mod modTransition">
        <pc:chgData name="R. David Lankes" userId="2e8cc1c5-91c5-423f-a42f-30533373732f" providerId="ADAL" clId="{5D4FBAB4-0FF7-9E4E-B777-8F65DA0DE877}" dt="2024-11-06T23:42:21.093" v="1926"/>
        <pc:sldMkLst>
          <pc:docMk/>
          <pc:sldMk cId="1467520393" sldId="297"/>
        </pc:sldMkLst>
      </pc:sldChg>
      <pc:sldMasterChg chg="addSp delSp modSp mod modSldLayout">
        <pc:chgData name="R. David Lankes" userId="2e8cc1c5-91c5-423f-a42f-30533373732f" providerId="ADAL" clId="{5D4FBAB4-0FF7-9E4E-B777-8F65DA0DE877}" dt="2024-11-06T23:41:42.567" v="1925" actId="1037"/>
        <pc:sldMasterMkLst>
          <pc:docMk/>
          <pc:sldMasterMk cId="1882313243" sldId="2147483648"/>
        </pc:sldMasterMkLst>
        <pc:sldLayoutChg chg="delSp modSp mod">
          <pc:chgData name="R. David Lankes" userId="2e8cc1c5-91c5-423f-a42f-30533373732f" providerId="ADAL" clId="{5D4FBAB4-0FF7-9E4E-B777-8F65DA0DE877}" dt="2024-11-06T23:14:46.993" v="262" actId="14100"/>
          <pc:sldLayoutMkLst>
            <pc:docMk/>
            <pc:sldMasterMk cId="1882313243" sldId="2147483648"/>
            <pc:sldLayoutMk cId="3511870009" sldId="2147483650"/>
          </pc:sldLayoutMkLst>
        </pc:sldLayoutChg>
        <pc:sldLayoutChg chg="delSp modSp mod">
          <pc:chgData name="R. David Lankes" userId="2e8cc1c5-91c5-423f-a42f-30533373732f" providerId="ADAL" clId="{5D4FBAB4-0FF7-9E4E-B777-8F65DA0DE877}" dt="2024-11-06T23:15:14.822" v="268" actId="478"/>
          <pc:sldLayoutMkLst>
            <pc:docMk/>
            <pc:sldMasterMk cId="1882313243" sldId="2147483648"/>
            <pc:sldLayoutMk cId="2408087435" sldId="2147483652"/>
          </pc:sldLayoutMkLst>
        </pc:sldLayoutChg>
        <pc:sldLayoutChg chg="delSp modSp mod">
          <pc:chgData name="R. David Lankes" userId="2e8cc1c5-91c5-423f-a42f-30533373732f" providerId="ADAL" clId="{5D4FBAB4-0FF7-9E4E-B777-8F65DA0DE877}" dt="2024-11-06T23:16:02.815" v="276" actId="14100"/>
          <pc:sldLayoutMkLst>
            <pc:docMk/>
            <pc:sldMasterMk cId="1882313243" sldId="2147483648"/>
            <pc:sldLayoutMk cId="2868486836" sldId="2147483653"/>
          </pc:sldLayoutMkLst>
        </pc:sldLayoutChg>
        <pc:sldLayoutChg chg="delSp mod">
          <pc:chgData name="R. David Lankes" userId="2e8cc1c5-91c5-423f-a42f-30533373732f" providerId="ADAL" clId="{5D4FBAB4-0FF7-9E4E-B777-8F65DA0DE877}" dt="2024-11-06T23:14:18.720" v="257" actId="478"/>
          <pc:sldLayoutMkLst>
            <pc:docMk/>
            <pc:sldMasterMk cId="1882313243" sldId="2147483648"/>
            <pc:sldLayoutMk cId="1049411214" sldId="2147483654"/>
          </pc:sldLayoutMkLst>
        </pc:sldLayoutChg>
        <pc:sldLayoutChg chg="addSp delSp modSp mod">
          <pc:chgData name="R. David Lankes" userId="2e8cc1c5-91c5-423f-a42f-30533373732f" providerId="ADAL" clId="{5D4FBAB4-0FF7-9E4E-B777-8F65DA0DE877}" dt="2024-11-06T23:14:24.501" v="258"/>
          <pc:sldLayoutMkLst>
            <pc:docMk/>
            <pc:sldMasterMk cId="1882313243" sldId="2147483648"/>
            <pc:sldLayoutMk cId="603196116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AEDD1-186D-E843-931C-1756AA428B3F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2F0C7-3898-8F46-818E-5E8B072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6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024B2-36C3-6B4B-A780-ACAB505D18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1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/>
              <a:t>So let me distill 17 years of research into 1 slide.</a:t>
            </a:r>
          </a:p>
          <a:p>
            <a:endParaRPr lang="en-US" sz="4800" dirty="0"/>
          </a:p>
          <a:p>
            <a:r>
              <a:rPr lang="en-US" sz="4800" dirty="0"/>
              <a:t>However, all of this depends on one word: knowledge</a:t>
            </a:r>
          </a:p>
          <a:p>
            <a:endParaRPr lang="en-US" sz="4800" dirty="0"/>
          </a:p>
          <a:p>
            <a:r>
              <a:rPr lang="en-US" sz="4800" dirty="0"/>
              <a:t>I know I’ve been asked to be very practical, but my approach to librarianship that some call community some call new and I just call it librarianship, is all about the why, because the how is going to be different community by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024B2-36C3-6B4B-A780-ACAB505D18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024B2-36C3-6B4B-A780-ACAB505D18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4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B180-8833-91E2-4C6B-B171E361B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451BD-5A24-35BB-E27F-6072A3D74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4912C-A95F-55D5-4EDF-C253C158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77D7F-2E7B-231B-42CD-AD2E86DAF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1A523-7A01-B860-B63F-486B755A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0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5A2B5-0542-2FDE-7DD5-ACE6AFE4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53370-ACE4-EB5E-A918-8882AD498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2F3AC-C781-2B90-BE58-74B8F0BD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A364-7440-C5BF-3A5B-6426938A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4493E-2DEE-A5E2-44CC-81A2381E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1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6ADC5-3CD4-86C0-5228-0D2FE43B4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73787-3BF8-09EA-A816-E69F84D5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4D0FE-5BC4-9B23-5297-F607609F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626BB-E7E3-2B92-3E01-9B976F45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09C90-7970-870F-F9AA-6D37AFD1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7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17D8-9732-3E3C-2886-EDF65041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0FFE-5C06-00E2-A8CE-5B14E84E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4363"/>
            <a:ext cx="10515600" cy="52054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87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94DC-FEF9-3FF5-9A19-F90C302F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78075-AA85-6EC0-D071-675BE914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6F54-86CB-570A-E440-BFCD936B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AC39A-92C2-DE7C-ED34-08137572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0474D-687E-C2EE-7E3E-9B80922C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E5FD-E068-099D-865E-863892CD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6815-B7D7-D15B-8C53-612C436C9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11174"/>
            <a:ext cx="5181600" cy="5146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6635C-2AB8-DAB8-DBFC-51B2988D4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11175"/>
            <a:ext cx="5181600" cy="51466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8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00D9-C315-A8AF-B9E4-273B6441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724" y="6162674"/>
            <a:ext cx="9820275" cy="6897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91F59-47EB-7203-58E7-1F71E4F6B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800" y="69532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274A9-6FFB-7AF8-7753-DDCD71605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9800" y="1519237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B3D44-B514-9BE1-7EDE-1B1CEF5CF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212" y="6953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E21A2-E990-D6A9-6345-820E9441A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212" y="1519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48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2B8E-1391-2A82-AD10-7403A93C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41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93FC46-04C4-E5F9-1156-25E1B348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3" y="6078070"/>
            <a:ext cx="9863137" cy="7616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319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21530-6C07-77CA-1DA7-A8E2A744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49F07-9E43-C2AB-CB98-558E2CAC0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A657F-5E12-97AE-DF82-4FA3523DF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EF45-C5FC-8E50-513C-2214D4C7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D6629-1E7B-14BF-EA34-3F8C241C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989E2-03F1-5D20-8BEC-D6255A96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1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9FB2B-3AC0-8728-F2BA-5E28663C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A76EF-2685-9EE7-0E2E-0F7A24D9B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7776D-D0EF-3D23-6908-7487C544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F22CB-4A2B-290D-A3E9-4E1B894D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A9E15-3CB4-35A1-69F2-F57543F5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2E3FC-32A2-44B6-5E7D-C82EBC34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2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0A61-B42C-D579-4B29-ACA0A14B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84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2F48-EAD3-4459-DE78-ED92121F0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EC819-4037-D089-252E-404DAB2B9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FC6E-F771-52F8-26D9-EEC1E41D9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565A3-41EF-B414-12CE-5896C2C1E237}"/>
              </a:ext>
            </a:extLst>
          </p:cNvPr>
          <p:cNvSpPr/>
          <p:nvPr userDrawn="1"/>
        </p:nvSpPr>
        <p:spPr>
          <a:xfrm>
            <a:off x="1818564" y="6078070"/>
            <a:ext cx="10373436" cy="77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7D1A2-B13A-A0BF-B3BC-9CDC3AC1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3" y="6078070"/>
            <a:ext cx="9863137" cy="76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A554E-4C38-1445-A0CA-004B20737D5D}"/>
              </a:ext>
            </a:extLst>
          </p:cNvPr>
          <p:cNvSpPr/>
          <p:nvPr userDrawn="1"/>
        </p:nvSpPr>
        <p:spPr>
          <a:xfrm>
            <a:off x="0" y="6078069"/>
            <a:ext cx="2205784" cy="779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TRIPTYCH</a:t>
            </a:r>
          </a:p>
        </p:txBody>
      </p:sp>
    </p:spTree>
    <p:extLst>
      <p:ext uri="{BB962C8B-B14F-4D97-AF65-F5344CB8AC3E}">
        <p14:creationId xmlns:p14="http://schemas.microsoft.com/office/powerpoint/2010/main" val="188231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12A82E-C66D-8B90-98DF-5F7415F2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Librarians and Their Feral Kin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3F63049-B5DE-E69C-3C2E-46E6DE639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5" b="28272"/>
          <a:stretch>
            <a:fillRect/>
          </a:stretch>
        </p:blipFill>
        <p:spPr bwMode="auto">
          <a:xfrm>
            <a:off x="0" y="18256"/>
            <a:ext cx="12192000" cy="605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EA583-5AAA-9CBD-ADB9-5A9498D0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94" y="200025"/>
            <a:ext cx="10004612" cy="56069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3A55A3-0ADD-30B4-6123-81A14FD7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Keystone Species</a:t>
            </a:r>
          </a:p>
        </p:txBody>
      </p:sp>
    </p:spTree>
    <p:extLst>
      <p:ext uri="{BB962C8B-B14F-4D97-AF65-F5344CB8AC3E}">
        <p14:creationId xmlns:p14="http://schemas.microsoft.com/office/powerpoint/2010/main" val="386922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E8DF-7E5A-2992-FA34-DA149056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Who is a Librarian?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496B4-4E0E-20B6-CA34-24FA4B005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4160840"/>
            <a:ext cx="10443954" cy="1720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400" dirty="0"/>
              <a:t>Someone who holds the mission, means, and values of librarianship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9D008E-C108-1A5E-DDBF-4B4FD8BE6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00137"/>
            <a:ext cx="18473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C27D964-65B1-88A3-F30D-BDA9A643D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988" y="-28982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9E850D-F5DD-F355-ACA5-48F3F6F97248}"/>
              </a:ext>
            </a:extLst>
          </p:cNvPr>
          <p:cNvSpPr/>
          <p:nvPr/>
        </p:nvSpPr>
        <p:spPr>
          <a:xfrm>
            <a:off x="490744" y="829217"/>
            <a:ext cx="3472117" cy="347211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07EB4F-0B3A-6A9C-2E90-44C844B47113}"/>
              </a:ext>
            </a:extLst>
          </p:cNvPr>
          <p:cNvSpPr/>
          <p:nvPr/>
        </p:nvSpPr>
        <p:spPr>
          <a:xfrm>
            <a:off x="4188491" y="829217"/>
            <a:ext cx="3472117" cy="347211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8E220C-76BB-9523-1776-B83D6BFBDD4F}"/>
              </a:ext>
            </a:extLst>
          </p:cNvPr>
          <p:cNvSpPr/>
          <p:nvPr/>
        </p:nvSpPr>
        <p:spPr>
          <a:xfrm>
            <a:off x="7886238" y="829217"/>
            <a:ext cx="3472117" cy="347211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0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9D7EC-33CC-89FF-308A-93145101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32" y="217845"/>
            <a:ext cx="10278736" cy="57606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49BDCA-1233-2357-B448-9DE74CEB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Think Globally</a:t>
            </a:r>
          </a:p>
        </p:txBody>
      </p:sp>
    </p:spTree>
    <p:extLst>
      <p:ext uri="{BB962C8B-B14F-4D97-AF65-F5344CB8AC3E}">
        <p14:creationId xmlns:p14="http://schemas.microsoft.com/office/powerpoint/2010/main" val="146752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7703EE2-274E-F129-8999-D85222C3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06" y="190500"/>
            <a:ext cx="8586788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55E3F-D0DC-37E9-AECF-590FCB65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Feral Librarians</a:t>
            </a:r>
          </a:p>
        </p:txBody>
      </p:sp>
    </p:spTree>
    <p:extLst>
      <p:ext uri="{BB962C8B-B14F-4D97-AF65-F5344CB8AC3E}">
        <p14:creationId xmlns:p14="http://schemas.microsoft.com/office/powerpoint/2010/main" val="52859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355E8CC-0719-CE1A-CD4A-10962AC6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00012"/>
            <a:ext cx="5624512" cy="56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2F7A3-D3DC-C2C5-F4B6-A02AE41A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Guerilla Librarians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F82CFE3-B33F-9F9A-0030-1DDF80B32CE7}"/>
              </a:ext>
            </a:extLst>
          </p:cNvPr>
          <p:cNvSpPr txBox="1">
            <a:spLocks/>
          </p:cNvSpPr>
          <p:nvPr/>
        </p:nvSpPr>
        <p:spPr>
          <a:xfrm>
            <a:off x="6343650" y="290512"/>
            <a:ext cx="5010150" cy="55292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“Feral,” or “guerilla” librarians instrumental in forming a new librarianship</a:t>
            </a:r>
          </a:p>
          <a:p>
            <a:pPr lvl="1"/>
            <a:r>
              <a:rPr lang="en-US" dirty="0"/>
              <a:t>Too often these innovators must fight against protectionism.</a:t>
            </a:r>
          </a:p>
          <a:p>
            <a:r>
              <a:rPr lang="en-US" dirty="0"/>
              <a:t>Not advocating:</a:t>
            </a:r>
          </a:p>
          <a:p>
            <a:pPr lvl="1"/>
            <a:r>
              <a:rPr lang="en-US" dirty="0"/>
              <a:t>Against library science education </a:t>
            </a:r>
          </a:p>
          <a:p>
            <a:pPr lvl="1"/>
            <a:r>
              <a:rPr lang="en-US" dirty="0"/>
              <a:t>Devaluing of degrees</a:t>
            </a:r>
          </a:p>
          <a:p>
            <a:r>
              <a:rPr lang="en-US" dirty="0"/>
              <a:t>Calling for a ruthless examination of the function of LIS education</a:t>
            </a:r>
          </a:p>
        </p:txBody>
      </p:sp>
    </p:spTree>
    <p:extLst>
      <p:ext uri="{BB962C8B-B14F-4D97-AF65-F5344CB8AC3E}">
        <p14:creationId xmlns:p14="http://schemas.microsoft.com/office/powerpoint/2010/main" val="20994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F234253-6723-370F-D93B-6EFA3CD61744}"/>
              </a:ext>
            </a:extLst>
          </p:cNvPr>
          <p:cNvSpPr/>
          <p:nvPr/>
        </p:nvSpPr>
        <p:spPr>
          <a:xfrm>
            <a:off x="3571476" y="1505437"/>
            <a:ext cx="1445342" cy="144534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26EA47-F97B-4B56-53A9-D952A7DDD447}"/>
              </a:ext>
            </a:extLst>
          </p:cNvPr>
          <p:cNvSpPr/>
          <p:nvPr/>
        </p:nvSpPr>
        <p:spPr>
          <a:xfrm>
            <a:off x="3571476" y="4042146"/>
            <a:ext cx="1445342" cy="14453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7F784B-E141-1565-58C2-D16E93758E5C}"/>
              </a:ext>
            </a:extLst>
          </p:cNvPr>
          <p:cNvSpPr/>
          <p:nvPr/>
        </p:nvSpPr>
        <p:spPr>
          <a:xfrm>
            <a:off x="5265341" y="1505437"/>
            <a:ext cx="1445342" cy="144534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63A21-AF3F-1EBF-19AD-E58418DC1193}"/>
              </a:ext>
            </a:extLst>
          </p:cNvPr>
          <p:cNvSpPr/>
          <p:nvPr/>
        </p:nvSpPr>
        <p:spPr>
          <a:xfrm>
            <a:off x="6959206" y="1505437"/>
            <a:ext cx="1445342" cy="1445342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AE411B-A7B3-85E6-7306-538A2A75EB16}"/>
              </a:ext>
            </a:extLst>
          </p:cNvPr>
          <p:cNvSpPr/>
          <p:nvPr/>
        </p:nvSpPr>
        <p:spPr>
          <a:xfrm>
            <a:off x="6959206" y="4042146"/>
            <a:ext cx="1445342" cy="1445342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CF6001-9191-60FF-CD1B-5C75F9D89927}"/>
              </a:ext>
            </a:extLst>
          </p:cNvPr>
          <p:cNvSpPr/>
          <p:nvPr/>
        </p:nvSpPr>
        <p:spPr>
          <a:xfrm>
            <a:off x="5265341" y="4042146"/>
            <a:ext cx="1445342" cy="14453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81BFC9-0A8A-5C65-55C1-AE5D324D158E}"/>
              </a:ext>
            </a:extLst>
          </p:cNvPr>
          <p:cNvSpPr/>
          <p:nvPr/>
        </p:nvSpPr>
        <p:spPr>
          <a:xfrm>
            <a:off x="4405853" y="2759048"/>
            <a:ext cx="1445342" cy="1445342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DFE31-41BA-56F7-CF1A-B35E16C290BC}"/>
              </a:ext>
            </a:extLst>
          </p:cNvPr>
          <p:cNvSpPr/>
          <p:nvPr/>
        </p:nvSpPr>
        <p:spPr>
          <a:xfrm>
            <a:off x="6127424" y="2759048"/>
            <a:ext cx="1445342" cy="144534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52FBAD-311B-1657-9A9A-48AA31D6F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142875"/>
            <a:ext cx="7772400" cy="5829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37E34-AF78-8628-5149-692554BC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Seeing Value in Actions</a:t>
            </a:r>
          </a:p>
        </p:txBody>
      </p:sp>
    </p:spTree>
    <p:extLst>
      <p:ext uri="{BB962C8B-B14F-4D97-AF65-F5344CB8AC3E}">
        <p14:creationId xmlns:p14="http://schemas.microsoft.com/office/powerpoint/2010/main" val="308820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894C-9FEF-9C74-A3B4-9B3A469D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LL·E 2024-02-05 17.38.14 - Refine the intricate black and white pencil drawing of an isometric exploded diagram of a librarian from image 2 to depict the central figure as Middl.webp">
            <a:extLst>
              <a:ext uri="{FF2B5EF4-FFF2-40B4-BE49-F238E27FC236}">
                <a16:creationId xmlns:a16="http://schemas.microsoft.com/office/drawing/2014/main" id="{B80ABB85-36F1-825E-4057-AF8FF578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1462"/>
            <a:ext cx="56102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08212-2EEE-E61A-3E9E-35B86C70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3" y="6078070"/>
            <a:ext cx="9863137" cy="761674"/>
          </a:xfrm>
        </p:spPr>
        <p:txBody>
          <a:bodyPr/>
          <a:lstStyle/>
          <a:p>
            <a:r>
              <a:rPr lang="en-US" dirty="0"/>
              <a:t>Library Education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1BBD992-5A59-8845-37FA-B5E3EA0CAB6D}"/>
              </a:ext>
            </a:extLst>
          </p:cNvPr>
          <p:cNvSpPr txBox="1">
            <a:spLocks/>
          </p:cNvSpPr>
          <p:nvPr/>
        </p:nvSpPr>
        <p:spPr>
          <a:xfrm>
            <a:off x="6343650" y="290512"/>
            <a:ext cx="5010150" cy="55292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Positive:</a:t>
            </a:r>
          </a:p>
          <a:p>
            <a:pPr lvl="1"/>
            <a:r>
              <a:rPr lang="en-US" dirty="0"/>
              <a:t>Impart necessary ideas and practice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Advocacy</a:t>
            </a:r>
          </a:p>
          <a:p>
            <a:r>
              <a:rPr lang="en-US" dirty="0"/>
              <a:t>Negative:</a:t>
            </a:r>
          </a:p>
          <a:p>
            <a:pPr lvl="1"/>
            <a:r>
              <a:rPr lang="en-US" dirty="0"/>
              <a:t>Instruments of inertia</a:t>
            </a:r>
          </a:p>
          <a:p>
            <a:pPr lvl="1"/>
            <a:r>
              <a:rPr lang="en-US" dirty="0"/>
              <a:t>Against some limiting norm.</a:t>
            </a:r>
          </a:p>
          <a:p>
            <a:r>
              <a:rPr lang="en-US" dirty="0"/>
              <a:t>Other ways to the crucial mission for the public good</a:t>
            </a:r>
          </a:p>
        </p:txBody>
      </p:sp>
    </p:spTree>
    <p:extLst>
      <p:ext uri="{BB962C8B-B14F-4D97-AF65-F5344CB8AC3E}">
        <p14:creationId xmlns:p14="http://schemas.microsoft.com/office/powerpoint/2010/main" val="91700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C63A-884B-FAB4-79E1-C3B88398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 Librarian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6E05B9-E92F-92B6-0A88-C2A160B26868}"/>
              </a:ext>
            </a:extLst>
          </p:cNvPr>
          <p:cNvSpPr/>
          <p:nvPr/>
        </p:nvSpPr>
        <p:spPr>
          <a:xfrm>
            <a:off x="6268155" y="2069386"/>
            <a:ext cx="3777672" cy="3777672"/>
          </a:xfrm>
          <a:prstGeom prst="ellipse">
            <a:avLst/>
          </a:prstGeom>
          <a:noFill/>
          <a:ln w="57150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Means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46C717-CB04-C72E-A090-52F8E094416C}"/>
              </a:ext>
            </a:extLst>
          </p:cNvPr>
          <p:cNvSpPr/>
          <p:nvPr/>
        </p:nvSpPr>
        <p:spPr>
          <a:xfrm>
            <a:off x="8109147" y="2069386"/>
            <a:ext cx="3777672" cy="3777672"/>
          </a:xfrm>
          <a:prstGeom prst="ellipse">
            <a:avLst/>
          </a:prstGeom>
          <a:noFill/>
          <a:ln w="57150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+mj-lt"/>
              </a:rPr>
              <a:t>Values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FD3CDC-1B0D-4EBA-2968-A5DDC236BB70}"/>
              </a:ext>
            </a:extLst>
          </p:cNvPr>
          <p:cNvSpPr/>
          <p:nvPr/>
        </p:nvSpPr>
        <p:spPr>
          <a:xfrm>
            <a:off x="7188651" y="217126"/>
            <a:ext cx="3777672" cy="3777672"/>
          </a:xfrm>
          <a:prstGeom prst="ellipse">
            <a:avLst/>
          </a:prstGeom>
          <a:noFill/>
          <a:ln w="57150"/>
          <a:effectLst>
            <a:outerShdw blurRad="76200" dist="2087720" dir="8400000" sx="43127" sy="43127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Mission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97FAB-B8A6-6F06-99AD-8832F44B1C82}"/>
              </a:ext>
            </a:extLst>
          </p:cNvPr>
          <p:cNvSpPr txBox="1"/>
          <p:nvPr/>
        </p:nvSpPr>
        <p:spPr>
          <a:xfrm>
            <a:off x="8214110" y="3254022"/>
            <a:ext cx="17267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+mj-lt"/>
              </a:rPr>
              <a:t>LIBRARIAN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F7CD0-E590-E42F-7549-2600A45E3E0B}"/>
              </a:ext>
            </a:extLst>
          </p:cNvPr>
          <p:cNvSpPr txBox="1"/>
          <p:nvPr/>
        </p:nvSpPr>
        <p:spPr>
          <a:xfrm>
            <a:off x="371856" y="894751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MISSION</a:t>
            </a:r>
            <a:r>
              <a:rPr lang="en-US" sz="2000" dirty="0">
                <a:latin typeface="+mj-lt"/>
              </a:rPr>
              <a:t>: The mission of librarians is to improve society through facilitating knowledge creation in their communities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D44365-0B83-E5BA-0C89-2DB13F031843}"/>
              </a:ext>
            </a:extLst>
          </p:cNvPr>
          <p:cNvSpPr txBox="1"/>
          <p:nvPr/>
        </p:nvSpPr>
        <p:spPr>
          <a:xfrm>
            <a:off x="371856" y="214142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MEANS</a:t>
            </a:r>
            <a:r>
              <a:rPr lang="en-US" sz="2000" dirty="0">
                <a:latin typeface="+mj-lt"/>
              </a:rPr>
              <a:t>: Access, Knowledge, Environment, Motivation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678E3B-514B-DB42-7C83-0105989C62F5}"/>
              </a:ext>
            </a:extLst>
          </p:cNvPr>
          <p:cNvSpPr txBox="1"/>
          <p:nvPr/>
        </p:nvSpPr>
        <p:spPr>
          <a:xfrm>
            <a:off x="371856" y="2772548"/>
            <a:ext cx="5175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VALUES</a:t>
            </a:r>
            <a:r>
              <a:rPr lang="en-US" sz="2000" dirty="0">
                <a:latin typeface="+mj-lt"/>
              </a:rPr>
              <a:t>: Learning, Openness, Diversity, Intellectual Honesty (not Unbiased), Intellectual Freedom and Safety</a:t>
            </a:r>
          </a:p>
        </p:txBody>
      </p:sp>
    </p:spTree>
    <p:extLst>
      <p:ext uri="{BB962C8B-B14F-4D97-AF65-F5344CB8AC3E}">
        <p14:creationId xmlns:p14="http://schemas.microsoft.com/office/powerpoint/2010/main" val="396573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rcular purple circle with text&#10;&#10;Description automatically generated with medium confidence">
            <a:extLst>
              <a:ext uri="{FF2B5EF4-FFF2-40B4-BE49-F238E27FC236}">
                <a16:creationId xmlns:a16="http://schemas.microsoft.com/office/drawing/2014/main" id="{8B80F4C2-038B-09F2-DDD3-A7EA1B77E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169823"/>
            <a:ext cx="5138020" cy="57951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99EED5-D25B-22C8-AE59-788FE581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What Makes a Librarian?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5CB85-A370-6C49-E8AA-0E4C341F8A71}"/>
              </a:ext>
            </a:extLst>
          </p:cNvPr>
          <p:cNvSpPr txBox="1"/>
          <p:nvPr/>
        </p:nvSpPr>
        <p:spPr>
          <a:xfrm>
            <a:off x="371856" y="894751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MISSION</a:t>
            </a:r>
            <a:r>
              <a:rPr lang="en-US" sz="2000" dirty="0">
                <a:latin typeface="+mj-lt"/>
              </a:rPr>
              <a:t>: The mission of librarians is to improve society through facilitating knowledge creation in their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066DF-6112-9F63-7E3B-B61DF107CBB9}"/>
              </a:ext>
            </a:extLst>
          </p:cNvPr>
          <p:cNvSpPr txBox="1"/>
          <p:nvPr/>
        </p:nvSpPr>
        <p:spPr>
          <a:xfrm>
            <a:off x="371856" y="214142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MEANS</a:t>
            </a:r>
            <a:r>
              <a:rPr lang="en-US" sz="2000" dirty="0">
                <a:latin typeface="+mj-lt"/>
              </a:rPr>
              <a:t>: Access, Knowledge, Environment, 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B0E3B-989C-AC66-CC08-9D05037466B5}"/>
              </a:ext>
            </a:extLst>
          </p:cNvPr>
          <p:cNvSpPr txBox="1"/>
          <p:nvPr/>
        </p:nvSpPr>
        <p:spPr>
          <a:xfrm>
            <a:off x="371856" y="2772548"/>
            <a:ext cx="5175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VALUES</a:t>
            </a:r>
            <a:r>
              <a:rPr lang="en-US" sz="2000" dirty="0">
                <a:latin typeface="+mj-lt"/>
              </a:rPr>
              <a:t>: Learning, Openness, Diversity, Intellectual Honesty (not Unbiased), Intellectual Freedom and Safety</a:t>
            </a:r>
          </a:p>
        </p:txBody>
      </p:sp>
    </p:spTree>
    <p:extLst>
      <p:ext uri="{BB962C8B-B14F-4D97-AF65-F5344CB8AC3E}">
        <p14:creationId xmlns:p14="http://schemas.microsoft.com/office/powerpoint/2010/main" val="391895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4A5A434E-0511-960F-3CA7-533265D48B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164" y="0"/>
            <a:ext cx="8109672" cy="59470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AC14B7-C854-7AEB-D115-22CCC4C7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72" y="6087270"/>
            <a:ext cx="8840775" cy="77072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dirty="0"/>
              <a:t>Influencing Members</a:t>
            </a:r>
          </a:p>
        </p:txBody>
      </p:sp>
    </p:spTree>
    <p:extLst>
      <p:ext uri="{BB962C8B-B14F-4D97-AF65-F5344CB8AC3E}">
        <p14:creationId xmlns:p14="http://schemas.microsoft.com/office/powerpoint/2010/main" val="134940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ALL·E 2024-02-05 16.47.21 - An intricate pencil drawing depicting a dynamic scene of a diverse group of people, each carrying books, with expressions of anger and determination o.webp">
            <a:extLst>
              <a:ext uri="{FF2B5EF4-FFF2-40B4-BE49-F238E27FC236}">
                <a16:creationId xmlns:a16="http://schemas.microsoft.com/office/drawing/2014/main" id="{628D7C13-5DD5-0807-2546-5C339B28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90512"/>
            <a:ext cx="555307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BB8826-759E-099A-AC2D-BDBF48BE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to Define Librarian?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0F6F2-FAF6-BA2F-9076-36B3D2A01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290512"/>
            <a:ext cx="5010150" cy="5529263"/>
          </a:xfrm>
        </p:spPr>
        <p:txBody>
          <a:bodyPr>
            <a:normAutofit/>
          </a:bodyPr>
          <a:lstStyle/>
          <a:p>
            <a:r>
              <a:rPr lang="en-US" dirty="0"/>
              <a:t>Long-standing stress:</a:t>
            </a:r>
          </a:p>
          <a:p>
            <a:pPr lvl="1"/>
            <a:r>
              <a:rPr lang="en-US" dirty="0"/>
              <a:t>technological disruption, health crises, climate change, and the changing demographics of the people we serve. </a:t>
            </a:r>
          </a:p>
          <a:p>
            <a:r>
              <a:rPr lang="en-US" dirty="0"/>
              <a:t>Libraries are being asked to do more:</a:t>
            </a:r>
          </a:p>
          <a:p>
            <a:pPr lvl="1"/>
            <a:r>
              <a:rPr lang="en-US" dirty="0"/>
              <a:t>A push for greater inclusion; to support programs to lift people from poverty, </a:t>
            </a:r>
          </a:p>
          <a:p>
            <a:r>
              <a:rPr lang="en-US" dirty="0"/>
              <a:t>Librarians are called to do more, like save lives.</a:t>
            </a:r>
          </a:p>
        </p:txBody>
      </p:sp>
    </p:spTree>
    <p:extLst>
      <p:ext uri="{BB962C8B-B14F-4D97-AF65-F5344CB8AC3E}">
        <p14:creationId xmlns:p14="http://schemas.microsoft.com/office/powerpoint/2010/main" val="66366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351</Words>
  <Application>Microsoft Macintosh PowerPoint</Application>
  <PresentationFormat>Widescreen</PresentationFormat>
  <Paragraphs>52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Librarians and Their Feral Kin</vt:lpstr>
      <vt:lpstr>Feral Librarians</vt:lpstr>
      <vt:lpstr>Guerilla Librarians </vt:lpstr>
      <vt:lpstr>Seeing Value in Actions</vt:lpstr>
      <vt:lpstr>Library Education</vt:lpstr>
      <vt:lpstr>Definition of a Librarian</vt:lpstr>
      <vt:lpstr>What Makes a Librarian?</vt:lpstr>
      <vt:lpstr>Influencing Members</vt:lpstr>
      <vt:lpstr>Why Do We Need to Define Librarian?</vt:lpstr>
      <vt:lpstr>Keystone Species</vt:lpstr>
      <vt:lpstr>Who is a Librarian?</vt:lpstr>
      <vt:lpstr>Think Globally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Lankes</dc:creator>
  <cp:lastModifiedBy>R. David Lankes</cp:lastModifiedBy>
  <cp:revision>1</cp:revision>
  <dcterms:created xsi:type="dcterms:W3CDTF">2024-11-06T17:31:04Z</dcterms:created>
  <dcterms:modified xsi:type="dcterms:W3CDTF">2025-06-03T16:32:11Z</dcterms:modified>
</cp:coreProperties>
</file>