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8" r:id="rId4"/>
    <p:sldId id="275" r:id="rId5"/>
    <p:sldId id="274" r:id="rId6"/>
    <p:sldId id="259" r:id="rId7"/>
    <p:sldId id="276" r:id="rId8"/>
    <p:sldId id="273" r:id="rId9"/>
    <p:sldId id="288" r:id="rId10"/>
    <p:sldId id="278" r:id="rId11"/>
    <p:sldId id="289" r:id="rId12"/>
    <p:sldId id="284" r:id="rId13"/>
    <p:sldId id="280" r:id="rId14"/>
    <p:sldId id="285" r:id="rId15"/>
    <p:sldId id="281" r:id="rId16"/>
    <p:sldId id="282" r:id="rId17"/>
    <p:sldId id="283" r:id="rId18"/>
    <p:sldId id="286" r:id="rId19"/>
    <p:sldId id="287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7"/>
    <p:restoredTop sz="94694"/>
  </p:normalViewPr>
  <p:slideViewPr>
    <p:cSldViewPr snapToGrid="0">
      <p:cViewPr varScale="1">
        <p:scale>
          <a:sx n="117" d="100"/>
          <a:sy n="117" d="100"/>
        </p:scale>
        <p:origin x="2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6A2C0-5122-25E3-AF59-CE29CC74B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BB681-3E9A-9E1E-5B82-F3FD8AF04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83AF6-2AD6-17B8-50AE-5DEEF04F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DB7-9DAD-734A-990A-40293A306305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85BB7-9B9C-FAC3-4375-CC621776C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56F65-8E90-2CFE-5144-0025D218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B06B-C69F-2041-BEE2-6D9DD55E8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1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FBB64-21E0-F7D7-9EE1-CC5CA9B37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71E4D-856D-102F-B6A2-82035159F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8391A-6A66-21FE-05C9-F9149E89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DB7-9DAD-734A-990A-40293A306305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8C5D8-579B-4750-8C1D-29A8A487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C13D7-E07A-58A1-6277-FDB7405F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B06B-C69F-2041-BEE2-6D9DD55E8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4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F05D2A-3508-0F80-8047-D8A2550D8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03384-B52E-9413-C245-25DE83F65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004D3-CFCB-3F34-D795-F4122D2E5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DB7-9DAD-734A-990A-40293A306305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E60BD-A69E-B201-42F8-8FE99A41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F6BE6-1646-BE5F-95EB-EE1E46F9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B06B-C69F-2041-BEE2-6D9DD55E8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2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B5FD-70FC-AC0D-9732-90A7D9439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A216B-1E32-2AE3-5E44-7DCEFAA0A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1300B-BD27-9B5C-6F70-4B1F6E97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DB7-9DAD-734A-990A-40293A306305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5BE94-2F2A-5476-91AB-5E4CF9A9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811AD-50D6-7A43-16BB-B8204D5E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B06B-C69F-2041-BEE2-6D9DD55E8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9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64DB-E850-F668-94C8-E6081FAAE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A118C-1F86-71BA-7274-ED611C8E0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F54A3-758C-7FEC-DF63-7CD45CDA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DB7-9DAD-734A-990A-40293A306305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1A017-2EF3-C855-5723-A038E5C1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8F267-8757-BAF2-C317-A51F07F4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B06B-C69F-2041-BEE2-6D9DD55E8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4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7031-DD1B-2AD4-B15C-7DD4CA13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5C3B5-ACB6-76F2-DE80-DBA000B5F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08519-7A1D-0572-46CE-AD4B1422B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323F6-D072-E5A1-744E-C48ED0F3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DB7-9DAD-734A-990A-40293A306305}" type="datetimeFigureOut">
              <a:rPr lang="en-US" smtClean="0"/>
              <a:t>6/30/24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3CCA0-2AE3-23C9-3529-4514003A5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8C33F-22B2-B9CA-BB27-2BF0B667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B06B-C69F-2041-BEE2-6D9DD55E8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6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94F6-160C-4924-7460-225B872D6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D80C6-A970-0698-E758-E59BBEF9C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8DF8C-2D74-EC6D-8950-593A0AA4C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AE19E-B689-8F14-FC08-FD9E47DB4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AAA09-F309-3B80-898D-AB4DF5813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3AA1CB-B5F7-A6E9-00B6-DF0D884DD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DB7-9DAD-734A-990A-40293A306305}" type="datetimeFigureOut">
              <a:rPr lang="en-US" smtClean="0"/>
              <a:t>6/30/24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F7328F-D88B-FFA6-FA28-A64BF03E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184B33-DAB6-D927-8947-76B41D72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B06B-C69F-2041-BEE2-6D9DD55E8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4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856F4-3E57-58CF-84D2-E00E14DE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21A886-D121-80F7-5825-12BEC023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DB7-9DAD-734A-990A-40293A306305}" type="datetimeFigureOut">
              <a:rPr lang="en-US" smtClean="0"/>
              <a:t>6/30/24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DF379-0F68-D446-8A91-8A434D70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0CA14-FB04-212A-C737-CDF463C39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B06B-C69F-2041-BEE2-6D9DD55E8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143CF-61CD-4FEF-7AF0-5DD40745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DB7-9DAD-734A-990A-40293A306305}" type="datetimeFigureOut">
              <a:rPr lang="en-US" smtClean="0"/>
              <a:t>6/30/24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B1114-E47A-08CD-6FDF-8F07CF46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BA5D7-C6D7-18EC-DF7B-7160427C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B06B-C69F-2041-BEE2-6D9DD55E8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6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A754-8A74-9848-9398-194A86E9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C7E02-8154-190B-62AC-28575215E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DFE09-515B-04B8-C55F-4FC45D460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E4862-A431-D83D-C118-4691F9B1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DB7-9DAD-734A-990A-40293A306305}" type="datetimeFigureOut">
              <a:rPr lang="en-US" smtClean="0"/>
              <a:t>6/30/24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A2A1E-F817-0CE8-4395-507AB7F29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D7A8E-C2EA-B18D-941F-B2555DAA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B06B-C69F-2041-BEE2-6D9DD55E8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8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C62D8-7877-1968-B319-FFBC8268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72E4E4-A105-273C-FFA1-E07616EAB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66112-2CB0-960E-C75B-D8C700F6B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8EDEF-50FA-46F0-FE4D-B1407EB8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7DB7-9DAD-734A-990A-40293A306305}" type="datetimeFigureOut">
              <a:rPr lang="en-US" smtClean="0"/>
              <a:t>6/30/24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CF218-6323-A0D3-A344-392623DC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5E2B9-04DE-EC87-8570-215911BF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B06B-C69F-2041-BEE2-6D9DD55E8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6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B7762C-DF68-FB08-E582-BFF1B4C85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449B2-4A1E-E925-A9DF-DEEDB326B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830BF-C54D-E191-3143-08BC2BFEC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397DB7-9DAD-734A-990A-40293A306305}" type="datetimeFigureOut">
              <a:rPr lang="en-US" smtClean="0"/>
              <a:t>6/30/24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1910A-6DC5-5D7C-0614-A615CA51F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63459-58CC-1C30-6EFD-9E365AC67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28B06B-C69F-2041-BEE2-6D9DD55E8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1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../Downloads/SLAAIT2.rdp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riting on a large chalkboard&#10;&#10;Description automatically generated">
            <a:extLst>
              <a:ext uri="{FF2B5EF4-FFF2-40B4-BE49-F238E27FC236}">
                <a16:creationId xmlns:a16="http://schemas.microsoft.com/office/drawing/2014/main" id="{386A447F-AFF0-1BE7-412F-06672BA5D3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08F96-0F39-8209-B7E6-9A09C1930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Developing a Library Strategic Response to Artificial Intelligence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54852-4690-4AD4-70F6-66E26D6BE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A SLAAIT Briefing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606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36547-A04E-D8A0-6C48-A712E812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Librarian Roles and Skills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0FC45E-1369-C9BB-CCA2-F317C6EF2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527877"/>
              </p:ext>
            </p:extLst>
          </p:nvPr>
        </p:nvGraphicFramePr>
        <p:xfrm>
          <a:off x="838200" y="1583962"/>
          <a:ext cx="10084497" cy="46845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61499">
                  <a:extLst>
                    <a:ext uri="{9D8B030D-6E8A-4147-A177-3AD203B41FA5}">
                      <a16:colId xmlns:a16="http://schemas.microsoft.com/office/drawing/2014/main" val="1820170985"/>
                    </a:ext>
                  </a:extLst>
                </a:gridCol>
                <a:gridCol w="3361499">
                  <a:extLst>
                    <a:ext uri="{9D8B030D-6E8A-4147-A177-3AD203B41FA5}">
                      <a16:colId xmlns:a16="http://schemas.microsoft.com/office/drawing/2014/main" val="3420903250"/>
                    </a:ext>
                  </a:extLst>
                </a:gridCol>
                <a:gridCol w="3361499">
                  <a:extLst>
                    <a:ext uri="{9D8B030D-6E8A-4147-A177-3AD203B41FA5}">
                      <a16:colId xmlns:a16="http://schemas.microsoft.com/office/drawing/2014/main" val="745575333"/>
                    </a:ext>
                  </a:extLst>
                </a:gridCol>
              </a:tblGrid>
              <a:tr h="712152">
                <a:tc>
                  <a:txBody>
                    <a:bodyPr/>
                    <a:lstStyle/>
                    <a:p>
                      <a:r>
                        <a:rPr lang="en-US" dirty="0"/>
                        <a:t>Are of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Skill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140647"/>
                  </a:ext>
                </a:extLst>
              </a:tr>
              <a:tr h="1229194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Diverse Data Sets, Privacy, Intellectual Property, Data Stewards, Data Hygiene, Ontological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Data Literacy, Ontology, Policy, Research Skills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704441"/>
                  </a:ext>
                </a:extLst>
              </a:tr>
              <a:tr h="712152">
                <a:tc>
                  <a:txBody>
                    <a:bodyPr/>
                    <a:lstStyle/>
                    <a:p>
                      <a:r>
                        <a:rPr lang="en-US" dirty="0"/>
                        <a:t>Algorithms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Advocate for Explainable 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Facilitation, Community Engagement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837379"/>
                  </a:ext>
                </a:extLst>
              </a:tr>
              <a:tr h="712152">
                <a:tc>
                  <a:txBody>
                    <a:bodyPr/>
                    <a:lstStyle/>
                    <a:p>
                      <a:r>
                        <a:rPr lang="en-US" dirty="0"/>
                        <a:t>Machine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Training, Hallucinations, Diverse Test Sets, Evaluation, Transparency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Project Management, Evaluation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091171"/>
                  </a:ext>
                </a:extLst>
              </a:tr>
              <a:tr h="712152"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Participatory Design, Advocate for Equitable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Training, Evaluation, Advocacy, Access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000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19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54555-0B61-3793-D16B-16C45953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313033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Dream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7943F-DD7F-11FC-C6D8-E82754A8B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FA849-9BFB-3294-7F08-EC2F01645E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8334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B43D3-CBD4-7632-A8C4-2D0C353EF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and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69946-8BFA-6E4E-69CE-4262AE5FB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reality of “Augmented Intelligence” where the librarian can use AI to increase impact.</a:t>
            </a:r>
          </a:p>
          <a:p>
            <a:r>
              <a:rPr lang="en-US" dirty="0"/>
              <a:t>The need for a national public AI infrastructure and the role of libraries</a:t>
            </a:r>
          </a:p>
          <a:p>
            <a:r>
              <a:rPr lang="en-US" dirty="0"/>
              <a:t>The use of generative AI to facilitate community story creation and sharing</a:t>
            </a:r>
          </a:p>
          <a:p>
            <a:r>
              <a:rPr lang="en-US" dirty="0"/>
              <a:t>How AI tools can help all voices in a community tell their authentic story</a:t>
            </a:r>
          </a:p>
          <a:p>
            <a:r>
              <a:rPr lang="en-US" dirty="0"/>
              <a:t>The use of Large Language Models (such as ChatGPT) in analyzing qualitative data (written feedback for example) and in evaluation</a:t>
            </a:r>
          </a:p>
        </p:txBody>
      </p:sp>
    </p:spTree>
    <p:extLst>
      <p:ext uri="{BB962C8B-B14F-4D97-AF65-F5344CB8AC3E}">
        <p14:creationId xmlns:p14="http://schemas.microsoft.com/office/powerpoint/2010/main" val="776307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4C6BB-9DA2-220A-3D9C-35E72C68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Dread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6F738-A8F5-6E48-DFD7-44547778F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with different expressions&#10;&#10;Description automatically generated">
            <a:extLst>
              <a:ext uri="{FF2B5EF4-FFF2-40B4-BE49-F238E27FC236}">
                <a16:creationId xmlns:a16="http://schemas.microsoft.com/office/drawing/2014/main" id="{3EA1D568-2E31-9081-0193-88699CB16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640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EF96-F2B8-D8B7-B2F3-463C4DE5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4D2F-3700-B9CA-F1BB-21B2F7352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AI threaten library jobs?</a:t>
            </a:r>
          </a:p>
          <a:p>
            <a:r>
              <a:rPr lang="en-US" dirty="0"/>
              <a:t>Corrosive AI – the potential threat of AI generated disinformation to public institutions and democratic processes</a:t>
            </a:r>
          </a:p>
          <a:p>
            <a:r>
              <a:rPr lang="en-US" dirty="0"/>
              <a:t>Ethics and LLM original sin</a:t>
            </a:r>
          </a:p>
          <a:p>
            <a:r>
              <a:rPr lang="en-US" dirty="0"/>
              <a:t>Use of AI in censorship</a:t>
            </a:r>
          </a:p>
          <a:p>
            <a:r>
              <a:rPr lang="en-US" dirty="0"/>
              <a:t>Overwhelming Production (Amazon Books, Literary Journals, Scholarly Publishing)</a:t>
            </a:r>
          </a:p>
        </p:txBody>
      </p:sp>
    </p:spTree>
    <p:extLst>
      <p:ext uri="{BB962C8B-B14F-4D97-AF65-F5344CB8AC3E}">
        <p14:creationId xmlns:p14="http://schemas.microsoft.com/office/powerpoint/2010/main" val="268205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213CA-34D6-880A-D3B2-D97E137E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Deconstruct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86E4C-2128-DD8D-7B7C-331C9BBF2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AI Petting Zoo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F7CA6-272D-0D3F-99F7-212A648B73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91980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2EAF78-EFAC-8844-3623-74C3E02B8B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370620"/>
            <a:ext cx="7772400" cy="5374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0F00C7A-D01F-0165-96B8-512CD8E7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Petting Zoo: A Virtual Learning Lab</a:t>
            </a:r>
          </a:p>
        </p:txBody>
      </p:sp>
    </p:spTree>
    <p:extLst>
      <p:ext uri="{BB962C8B-B14F-4D97-AF65-F5344CB8AC3E}">
        <p14:creationId xmlns:p14="http://schemas.microsoft.com/office/powerpoint/2010/main" val="76742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6BB05635-9787-3056-6EB4-B4E47907B8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74" y="1380505"/>
            <a:ext cx="11518726" cy="52687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E90EFE1-BE8F-550C-F841-C3273D71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Hosted </a:t>
            </a:r>
            <a:r>
              <a:rPr lang="en-US" dirty="0" err="1"/>
              <a:t>Servcies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9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D8EAF-4105-22DD-F32F-13B4DED4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Synthesis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E3B2D-2814-AC07-1ACF-D09E1026A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29E10-7A05-104A-7A52-4945D96B9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585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B5D65-F8FC-5E98-B2E9-EA2051C0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Multi-Tiered Reports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2F4C5A-01E6-57AA-FB38-11D804863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460520"/>
              </p:ext>
            </p:extLst>
          </p:nvPr>
        </p:nvGraphicFramePr>
        <p:xfrm>
          <a:off x="2032000" y="2122581"/>
          <a:ext cx="8128000" cy="2661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593341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45375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Level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796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Individual State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Learning Competencies and Matrices</a:t>
                      </a:r>
                    </a:p>
                    <a:p>
                      <a:r>
                        <a:rPr lang="en-US" dirty="0"/>
                        <a:t>Project Ideas Tied to Strategies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35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Across Member State Libraries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Opportunities for Engagement (COSLA, IMLS, CIOs)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71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Advocacy for Appropriate Investment and/or Cautions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2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Special Populations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Rural Communities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443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94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497A2-19FC-AEDD-77C7-DA0BD0694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741E7BD-CC42-94AA-B7F9-F2F4F2433DD8}"/>
              </a:ext>
            </a:extLst>
          </p:cNvPr>
          <p:cNvGrpSpPr/>
          <p:nvPr/>
        </p:nvGrpSpPr>
        <p:grpSpPr>
          <a:xfrm>
            <a:off x="0" y="521999"/>
            <a:ext cx="11756252" cy="584775"/>
            <a:chOff x="0" y="521999"/>
            <a:chExt cx="11756252" cy="58477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A65DECC-B402-1F8E-03AC-CB52D0127DF3}"/>
                </a:ext>
              </a:extLst>
            </p:cNvPr>
            <p:cNvCxnSpPr/>
            <p:nvPr/>
          </p:nvCxnSpPr>
          <p:spPr>
            <a:xfrm flipH="1">
              <a:off x="0" y="1106774"/>
              <a:ext cx="11751489" cy="0"/>
            </a:xfrm>
            <a:prstGeom prst="line">
              <a:avLst/>
            </a:prstGeom>
            <a:ln w="38100" cmpd="thinThick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77F3CB-CD80-6C9F-4E94-3D3DA733E644}"/>
                </a:ext>
              </a:extLst>
            </p:cNvPr>
            <p:cNvSpPr txBox="1"/>
            <p:nvPr/>
          </p:nvSpPr>
          <p:spPr>
            <a:xfrm>
              <a:off x="6948525" y="521999"/>
              <a:ext cx="48077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>
                  <a:latin typeface="Georgia Pro Cond Black" panose="02040502050405020303" pitchFamily="18" charset="0"/>
                </a:rPr>
                <a:t>Participating Agencies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B8608294-4553-16CE-323E-3CCD6F5A3B8D}"/>
              </a:ext>
            </a:extLst>
          </p:cNvPr>
          <p:cNvSpPr/>
          <p:nvPr/>
        </p:nvSpPr>
        <p:spPr>
          <a:xfrm rot="5400000">
            <a:off x="542924" y="814387"/>
            <a:ext cx="5229225" cy="5229225"/>
          </a:xfrm>
          <a:prstGeom prst="ellipse">
            <a:avLst/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639382" dist="38100" dir="2700000" algn="tl" rotWithShape="0">
              <a:prstClr val="black">
                <a:alpha val="83257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491453-FEBB-D43A-0810-8C985E699F9E}"/>
              </a:ext>
            </a:extLst>
          </p:cNvPr>
          <p:cNvSpPr txBox="1"/>
          <p:nvPr/>
        </p:nvSpPr>
        <p:spPr>
          <a:xfrm>
            <a:off x="6315073" y="1399161"/>
            <a:ext cx="52292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Georgia Pro" panose="02040502050405020303" pitchFamily="18" charset="0"/>
              </a:rPr>
              <a:t>Texas</a:t>
            </a:r>
            <a:r>
              <a:rPr lang="en-US" dirty="0">
                <a:latin typeface="Georgia Pro" panose="02040502050405020303" pitchFamily="18" charset="0"/>
              </a:rPr>
              <a:t> State Libraries and Archive Commission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Georgia Pro" panose="02040502050405020303" pitchFamily="18" charset="0"/>
              </a:rPr>
              <a:t>Georgia</a:t>
            </a:r>
            <a:r>
              <a:rPr lang="en-US" dirty="0">
                <a:latin typeface="Georgia Pro" panose="02040502050405020303" pitchFamily="18" charset="0"/>
              </a:rPr>
              <a:t> Public Library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eorgia Pro" panose="02040502050405020303" pitchFamily="18" charset="0"/>
              </a:rPr>
              <a:t>State Library of </a:t>
            </a:r>
            <a:r>
              <a:rPr lang="en-US" b="1" dirty="0">
                <a:latin typeface="Georgia Pro" panose="02040502050405020303" pitchFamily="18" charset="0"/>
              </a:rPr>
              <a:t>Iowa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Georgia Pro" panose="02040502050405020303" pitchFamily="18" charset="0"/>
              </a:rPr>
              <a:t>New Jersey </a:t>
            </a:r>
            <a:r>
              <a:rPr lang="en-US" dirty="0">
                <a:latin typeface="Georgia Pro" panose="02040502050405020303" pitchFamily="18" charset="0"/>
              </a:rPr>
              <a:t>State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Georgia Pro" panose="02040502050405020303" pitchFamily="18" charset="0"/>
              </a:rPr>
              <a:t>Colorado</a:t>
            </a:r>
            <a:r>
              <a:rPr lang="en-US" dirty="0">
                <a:latin typeface="Georgia Pro" panose="02040502050405020303" pitchFamily="18" charset="0"/>
              </a:rPr>
              <a:t> State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Georgia Pro" panose="02040502050405020303" pitchFamily="18" charset="0"/>
              </a:rPr>
              <a:t>Washington</a:t>
            </a:r>
            <a:r>
              <a:rPr lang="en-US" dirty="0">
                <a:latin typeface="Georgia Pro" panose="02040502050405020303" pitchFamily="18" charset="0"/>
              </a:rPr>
              <a:t> State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Georgia Pro" panose="02040502050405020303" pitchFamily="18" charset="0"/>
              </a:rPr>
              <a:t>Hawaii</a:t>
            </a:r>
            <a:r>
              <a:rPr lang="en-US" dirty="0">
                <a:latin typeface="Georgia Pro" panose="02040502050405020303" pitchFamily="18" charset="0"/>
              </a:rPr>
              <a:t> State Public Library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Georgia Pro" panose="02040502050405020303" pitchFamily="18" charset="0"/>
              </a:rPr>
              <a:t>Delaware</a:t>
            </a:r>
            <a:r>
              <a:rPr lang="en-US" dirty="0">
                <a:latin typeface="Georgia Pro" panose="02040502050405020303" pitchFamily="18" charset="0"/>
              </a:rPr>
              <a:t> Division of Libraries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Georgia Pro" panose="02040502050405020303" pitchFamily="18" charset="0"/>
              </a:rPr>
              <a:t>New York </a:t>
            </a:r>
            <a:r>
              <a:rPr lang="en-US" dirty="0">
                <a:latin typeface="Georgia Pro" panose="02040502050405020303" pitchFamily="18" charset="0"/>
              </a:rPr>
              <a:t>State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eorgia Pro" panose="02040502050405020303" pitchFamily="18" charset="0"/>
              </a:rPr>
              <a:t>State Library of </a:t>
            </a:r>
            <a:r>
              <a:rPr lang="en-US" b="1" dirty="0">
                <a:latin typeface="Georgia Pro" panose="02040502050405020303" pitchFamily="18" charset="0"/>
              </a:rPr>
              <a:t>North Carolina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Georgia Pro" panose="02040502050405020303" pitchFamily="18" charset="0"/>
              </a:rPr>
              <a:t>Arizona</a:t>
            </a:r>
            <a:r>
              <a:rPr lang="en-US" dirty="0">
                <a:latin typeface="Georgia Pro" panose="02040502050405020303" pitchFamily="18" charset="0"/>
              </a:rPr>
              <a:t> State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Georgia Pro" panose="02040502050405020303" pitchFamily="18" charset="0"/>
              </a:rPr>
              <a:t>Tennessee</a:t>
            </a:r>
            <a:r>
              <a:rPr lang="en-US" dirty="0">
                <a:latin typeface="Georgia Pro" panose="02040502050405020303" pitchFamily="18" charset="0"/>
              </a:rPr>
              <a:t> State Library and Archives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eorgia Pro" panose="02040502050405020303" pitchFamily="18" charset="0"/>
              </a:rPr>
              <a:t>Library of </a:t>
            </a:r>
            <a:r>
              <a:rPr lang="en-US" b="1" dirty="0">
                <a:latin typeface="Georgia Pro" panose="02040502050405020303" pitchFamily="18" charset="0"/>
              </a:rPr>
              <a:t>Michigan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eorgia Pro" panose="02040502050405020303" pitchFamily="18" charset="0"/>
              </a:rPr>
              <a:t>State Library of </a:t>
            </a:r>
            <a:r>
              <a:rPr lang="en-US" b="1" dirty="0">
                <a:latin typeface="Georgia Pro" panose="02040502050405020303" pitchFamily="18" charset="0"/>
              </a:rPr>
              <a:t>Ohio</a:t>
            </a:r>
          </a:p>
        </p:txBody>
      </p:sp>
    </p:spTree>
    <p:extLst>
      <p:ext uri="{BB962C8B-B14F-4D97-AF65-F5344CB8AC3E}">
        <p14:creationId xmlns:p14="http://schemas.microsoft.com/office/powerpoint/2010/main" val="29726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1E738-097B-04DC-B6C9-9EBD538B9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87D6D98-5177-7805-0B8A-924264D8F20E}"/>
              </a:ext>
            </a:extLst>
          </p:cNvPr>
          <p:cNvGrpSpPr/>
          <p:nvPr/>
        </p:nvGrpSpPr>
        <p:grpSpPr>
          <a:xfrm>
            <a:off x="0" y="521999"/>
            <a:ext cx="11756252" cy="584775"/>
            <a:chOff x="0" y="521999"/>
            <a:chExt cx="11756252" cy="58477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EDA52A6-E53E-3191-7DDA-005448115BE1}"/>
                </a:ext>
              </a:extLst>
            </p:cNvPr>
            <p:cNvCxnSpPr/>
            <p:nvPr/>
          </p:nvCxnSpPr>
          <p:spPr>
            <a:xfrm flipH="1">
              <a:off x="0" y="1106774"/>
              <a:ext cx="11751489" cy="0"/>
            </a:xfrm>
            <a:prstGeom prst="line">
              <a:avLst/>
            </a:prstGeom>
            <a:ln w="38100" cmpd="thinThick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14A429-AAEB-FC5F-5CB3-4A24A798A7DE}"/>
                </a:ext>
              </a:extLst>
            </p:cNvPr>
            <p:cNvSpPr txBox="1"/>
            <p:nvPr/>
          </p:nvSpPr>
          <p:spPr>
            <a:xfrm>
              <a:off x="7841398" y="521999"/>
              <a:ext cx="39148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>
                  <a:latin typeface="Georgia Pro Cond Black" panose="02040502050405020303" pitchFamily="18" charset="0"/>
                </a:rPr>
                <a:t>More Information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98703481-C858-8E80-BCBD-64B11314100E}"/>
              </a:ext>
            </a:extLst>
          </p:cNvPr>
          <p:cNvSpPr/>
          <p:nvPr/>
        </p:nvSpPr>
        <p:spPr>
          <a:xfrm rot="16200000">
            <a:off x="542924" y="814387"/>
            <a:ext cx="5229225" cy="5229225"/>
          </a:xfrm>
          <a:prstGeom prst="ellipse">
            <a:avLst/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639382" dist="38100" dir="2700000" algn="tl" rotWithShape="0">
              <a:prstClr val="black">
                <a:alpha val="83257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7D43A8-68E4-9887-7C0A-C6917B532AB6}"/>
              </a:ext>
            </a:extLst>
          </p:cNvPr>
          <p:cNvSpPr txBox="1"/>
          <p:nvPr/>
        </p:nvSpPr>
        <p:spPr>
          <a:xfrm>
            <a:off x="6745052" y="5440500"/>
            <a:ext cx="3933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 Pro" panose="02040502050405020303" pitchFamily="18" charset="0"/>
              </a:rPr>
              <a:t>https://</a:t>
            </a:r>
            <a:r>
              <a:rPr lang="en-US" sz="2400" dirty="0" err="1">
                <a:latin typeface="Georgia Pro" panose="02040502050405020303" pitchFamily="18" charset="0"/>
              </a:rPr>
              <a:t>CIRCL.community</a:t>
            </a:r>
            <a:endParaRPr lang="en-US" dirty="0">
              <a:latin typeface="Georgia Pro" panose="02040502050405020303" pitchFamily="18" charset="0"/>
            </a:endParaRPr>
          </a:p>
        </p:txBody>
      </p:sp>
      <p:pic>
        <p:nvPicPr>
          <p:cNvPr id="8" name="Picture 7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515568EB-6B92-B8AB-EEFF-CD42106955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787" y="1691549"/>
            <a:ext cx="3440352" cy="344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14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731D1-4D11-F21F-3204-616938854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SLAAIT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307CD-87EC-2927-0A89-F24E4C46F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Artificial Intelligence?</a:t>
            </a:r>
          </a:p>
          <a:p>
            <a:r>
              <a:rPr lang="en-US" dirty="0"/>
              <a:t>State Interviews</a:t>
            </a:r>
          </a:p>
          <a:p>
            <a:pPr lvl="1"/>
            <a:r>
              <a:rPr lang="en-US" dirty="0"/>
              <a:t>Training &amp; Competencies, </a:t>
            </a:r>
          </a:p>
          <a:p>
            <a:r>
              <a:rPr lang="en-US" dirty="0"/>
              <a:t>AI Competencies (what librarians and staff need to know to know)</a:t>
            </a:r>
          </a:p>
          <a:p>
            <a:r>
              <a:rPr lang="en-US" dirty="0"/>
              <a:t>DREAM</a:t>
            </a:r>
          </a:p>
          <a:p>
            <a:r>
              <a:rPr lang="en-US" dirty="0"/>
              <a:t>DREAD</a:t>
            </a:r>
          </a:p>
          <a:p>
            <a:r>
              <a:rPr lang="en-US" dirty="0"/>
              <a:t>DECONSTRUCT</a:t>
            </a:r>
          </a:p>
          <a:p>
            <a:r>
              <a:rPr lang="en-US" dirty="0"/>
              <a:t>Synthesis of perils and possibilities from member conversation</a:t>
            </a:r>
          </a:p>
        </p:txBody>
      </p:sp>
    </p:spTree>
    <p:extLst>
      <p:ext uri="{BB962C8B-B14F-4D97-AF65-F5344CB8AC3E}">
        <p14:creationId xmlns:p14="http://schemas.microsoft.com/office/powerpoint/2010/main" val="4120158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CB647-02AE-02B4-83A2-155A5E7A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What is AI?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4C099-F028-518A-C060-97B5D5CF3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rain with gears and a white background&#10;&#10;Description automatically generated">
            <a:extLst>
              <a:ext uri="{FF2B5EF4-FFF2-40B4-BE49-F238E27FC236}">
                <a16:creationId xmlns:a16="http://schemas.microsoft.com/office/drawing/2014/main" id="{C5A615D1-4834-CD63-571B-FF7357CEA8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3232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B1497-0C81-8D92-24DA-4968E9629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US" sz="4000"/>
              <a:t>The Hydra: The Many Heads of AI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23BEE-7E35-2D5B-4D6F-6978D122CE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5D963-702C-C503-0ADF-AC81C29B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en-US" sz="2000"/>
              <a:t>One body (machine learning plus big data) but many instantiations</a:t>
            </a:r>
          </a:p>
          <a:p>
            <a:r>
              <a:rPr lang="en-US" sz="2000"/>
              <a:t>Highly visible: generative AI and LLM</a:t>
            </a:r>
          </a:p>
          <a:p>
            <a:r>
              <a:rPr lang="en-US" sz="2000"/>
              <a:t>The invisible: AI in search, music, fitness, cars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602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E5AA-E88D-A2E1-8D79-9AC5AF36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AI, the Hype Cycle, and the Art of Distraction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D11AA-6F51-7A56-14E3-04F653AB8F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49" b="11920"/>
          <a:stretch/>
        </p:blipFill>
        <p:spPr>
          <a:xfrm>
            <a:off x="1044313" y="1364343"/>
            <a:ext cx="10103373" cy="538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2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54555-0B61-3793-D16B-16C45953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Concerns of Member States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7943F-DD7F-11FC-C6D8-E82754A8B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FA849-9BFB-3294-7F08-EC2F01645E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3636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B8A-5F13-ABC6-F9EE-6586F9F9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6A892-34EA-6C05-201A-459423672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AI in the Library Workplace:</a:t>
            </a:r>
          </a:p>
          <a:p>
            <a:pPr lvl="1"/>
            <a:r>
              <a:rPr lang="en-US" dirty="0"/>
              <a:t>Training and Education</a:t>
            </a:r>
          </a:p>
          <a:p>
            <a:pPr lvl="1"/>
            <a:r>
              <a:rPr lang="en-US" dirty="0"/>
              <a:t>Job Impact</a:t>
            </a:r>
          </a:p>
          <a:p>
            <a:pPr lvl="1"/>
            <a:r>
              <a:rPr lang="en-US" dirty="0"/>
              <a:t>Tool Accessibility</a:t>
            </a:r>
          </a:p>
          <a:p>
            <a:r>
              <a:rPr lang="en-US" dirty="0"/>
              <a:t>AI in the Community:</a:t>
            </a:r>
          </a:p>
          <a:p>
            <a:pPr lvl="1"/>
            <a:r>
              <a:rPr lang="en-US" dirty="0"/>
              <a:t>Digital Literacy and Inclusion</a:t>
            </a:r>
          </a:p>
          <a:p>
            <a:pPr lvl="1"/>
            <a:r>
              <a:rPr lang="en-US" dirty="0"/>
              <a:t>Misinformation and Disinformation</a:t>
            </a:r>
          </a:p>
          <a:p>
            <a:pPr lvl="1"/>
            <a:r>
              <a:rPr lang="en-US" dirty="0"/>
              <a:t>Public Education and Resources</a:t>
            </a:r>
          </a:p>
          <a:p>
            <a:r>
              <a:rPr lang="en-US" dirty="0"/>
              <a:t>Workplace Restrictions:</a:t>
            </a:r>
          </a:p>
          <a:p>
            <a:pPr lvl="1"/>
            <a:r>
              <a:rPr lang="en-US" dirty="0"/>
              <a:t>Policy and Governance</a:t>
            </a:r>
          </a:p>
          <a:p>
            <a:pPr lvl="1"/>
            <a:r>
              <a:rPr lang="en-US" dirty="0"/>
              <a:t>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27562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54555-0B61-3793-D16B-16C45953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313033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AI Competencies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7943F-DD7F-11FC-C6D8-E82754A8B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librarians and staff need to know to know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FA849-9BFB-3294-7F08-EC2F01645E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6434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489</Words>
  <Application>Microsoft Macintosh PowerPoint</Application>
  <PresentationFormat>Widescreen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Georgia Pro</vt:lpstr>
      <vt:lpstr>Georgia Pro Cond Black</vt:lpstr>
      <vt:lpstr>Office Theme</vt:lpstr>
      <vt:lpstr>Developing a Library Strategic Response to Artificial Intelligence </vt:lpstr>
      <vt:lpstr>PowerPoint Presentation</vt:lpstr>
      <vt:lpstr>SLAAIT Overview</vt:lpstr>
      <vt:lpstr>What is AI?</vt:lpstr>
      <vt:lpstr>The Hydra: The Many Heads of AI</vt:lpstr>
      <vt:lpstr>AI, the Hype Cycle, and the Art of Distraction</vt:lpstr>
      <vt:lpstr>Concerns of Member States</vt:lpstr>
      <vt:lpstr>State Themes</vt:lpstr>
      <vt:lpstr>AI Competencies</vt:lpstr>
      <vt:lpstr>Librarian Roles and Skills</vt:lpstr>
      <vt:lpstr>Dream</vt:lpstr>
      <vt:lpstr>Ideas and Approaches</vt:lpstr>
      <vt:lpstr>Dread</vt:lpstr>
      <vt:lpstr>Questions</vt:lpstr>
      <vt:lpstr>Deconstruct</vt:lpstr>
      <vt:lpstr>AI Petting Zoo: A Virtual Learning Lab</vt:lpstr>
      <vt:lpstr>Azure Hosted Servcies</vt:lpstr>
      <vt:lpstr>Synthesis</vt:lpstr>
      <vt:lpstr>Multi-Tiered Reports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R. David Lankes</dc:creator>
  <cp:lastModifiedBy>R. David Lankes</cp:lastModifiedBy>
  <cp:revision>22</cp:revision>
  <dcterms:created xsi:type="dcterms:W3CDTF">2024-06-20T21:31:35Z</dcterms:created>
  <dcterms:modified xsi:type="dcterms:W3CDTF">2024-06-30T20:44:57Z</dcterms:modified>
</cp:coreProperties>
</file>